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4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000" advTm="619000">
        <p:cover/>
      </p:transition>
    </mc:Choice>
    <mc:Fallback xmlns="">
      <p:transition spd="slow" advTm="619000">
        <p:cover/>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000" advTm="619000">
        <p:cover/>
      </p:transition>
    </mc:Choice>
    <mc:Fallback xmlns="">
      <p:transition spd="slow" advTm="619000">
        <p:cover/>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000" advTm="619000">
        <p:cover/>
      </p:transition>
    </mc:Choice>
    <mc:Fallback xmlns="">
      <p:transition spd="slow" advTm="619000">
        <p:cover/>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000" advTm="619000">
        <p:cover/>
      </p:transition>
    </mc:Choice>
    <mc:Fallback xmlns="">
      <p:transition spd="slow" advTm="619000">
        <p:cover/>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000" advTm="619000">
        <p:cover/>
      </p:transition>
    </mc:Choice>
    <mc:Fallback xmlns="">
      <p:transition spd="slow" advTm="619000">
        <p:cover/>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000" advTm="619000">
        <p:cover/>
      </p:transition>
    </mc:Choice>
    <mc:Fallback xmlns="">
      <p:transition spd="slow" advTm="619000">
        <p:cover/>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000" advTm="619000">
        <p:cover/>
      </p:transition>
    </mc:Choice>
    <mc:Fallback xmlns="">
      <p:transition spd="slow" advTm="619000">
        <p:cover/>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000" advTm="619000">
        <p:cover/>
      </p:transition>
    </mc:Choice>
    <mc:Fallback xmlns="">
      <p:transition spd="slow" advTm="619000">
        <p:cover/>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000" advTm="619000">
        <p:cover/>
      </p:transition>
    </mc:Choice>
    <mc:Fallback xmlns="">
      <p:transition spd="slow" advTm="619000">
        <p:cover/>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000" advTm="619000">
        <p:cover/>
      </p:transition>
    </mc:Choice>
    <mc:Fallback xmlns="">
      <p:transition spd="slow" advTm="619000">
        <p:cover/>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3000" advTm="619000">
        <p:cover/>
      </p:transition>
    </mc:Choice>
    <mc:Fallback xmlns="">
      <p:transition spd="slow" advTm="619000">
        <p:cover/>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3000" advTm="619000">
        <p:cover/>
      </p:transition>
    </mc:Choice>
    <mc:Fallback xmlns="">
      <p:transition spd="slow" advTm="619000">
        <p:cover/>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3008313" cy="1162050"/>
          </a:xfrm>
          <a:effectLst>
            <a:innerShdw blurRad="63500" dist="50800" dir="5400000">
              <a:prstClr val="black">
                <a:alpha val="50000"/>
              </a:prstClr>
            </a:innerShdw>
          </a:effectLst>
          <a:scene3d>
            <a:camera prst="perspectiveContrastingRightFacing"/>
            <a:lightRig rig="threePt" dir="t"/>
          </a:scene3d>
        </p:spPr>
        <p:txBody>
          <a:bodyPr>
            <a:normAutofit/>
          </a:bodyPr>
          <a:lstStyle/>
          <a:p>
            <a:r>
              <a:rPr lang="en-IN" sz="3200" dirty="0" smtClean="0"/>
              <a:t>1.1</a:t>
            </a:r>
            <a:br>
              <a:rPr lang="en-IN" sz="3200" dirty="0" smtClean="0"/>
            </a:br>
            <a:r>
              <a:rPr lang="en-IN" sz="3200" dirty="0" smtClean="0"/>
              <a:t>INTRODUCTION</a:t>
            </a:r>
            <a:endParaRPr lang="en-IN" sz="3200" dirty="0"/>
          </a:p>
        </p:txBody>
      </p:sp>
      <p:sp>
        <p:nvSpPr>
          <p:cNvPr id="3" name="Content Placeholder 2"/>
          <p:cNvSpPr>
            <a:spLocks noGrp="1"/>
          </p:cNvSpPr>
          <p:nvPr>
            <p:ph idx="1"/>
          </p:nvPr>
        </p:nvSpPr>
        <p:spPr/>
        <p:txBody>
          <a:bodyPr>
            <a:normAutofit/>
          </a:bodyPr>
          <a:lstStyle/>
          <a:p>
            <a:pPr>
              <a:buFont typeface="Wingdings" pitchFamily="2" charset="2"/>
              <a:buChar char="Ø"/>
            </a:pPr>
            <a:endParaRPr lang="en-IN" dirty="0" smtClean="0"/>
          </a:p>
          <a:p>
            <a:pPr>
              <a:buFont typeface="Wingdings" pitchFamily="2" charset="2"/>
              <a:buChar char="Ø"/>
            </a:pPr>
            <a:endParaRPr lang="en-IN" dirty="0"/>
          </a:p>
          <a:p>
            <a:pPr>
              <a:buFont typeface="Wingdings" pitchFamily="2" charset="2"/>
              <a:buChar char="Ø"/>
            </a:pPr>
            <a:r>
              <a:rPr lang="en-IN" sz="3600" dirty="0" smtClean="0">
                <a:effectLst>
                  <a:outerShdw blurRad="38100" dist="38100" dir="2700000" algn="tl">
                    <a:srgbClr val="000000">
                      <a:alpha val="43137"/>
                    </a:srgbClr>
                  </a:outerShdw>
                </a:effectLst>
              </a:rPr>
              <a:t>Political &amp; Economic Stability.</a:t>
            </a:r>
          </a:p>
          <a:p>
            <a:pPr marL="0" indent="0">
              <a:buNone/>
            </a:pPr>
            <a:endParaRPr lang="en-IN" sz="3600" dirty="0" smtClean="0"/>
          </a:p>
          <a:p>
            <a:pPr marL="0" indent="0">
              <a:buNone/>
            </a:pPr>
            <a:endParaRPr lang="en-IN" sz="3600" dirty="0" smtClean="0"/>
          </a:p>
          <a:p>
            <a:pPr>
              <a:buFont typeface="Wingdings" pitchFamily="2" charset="2"/>
              <a:buChar char="Ø"/>
            </a:pPr>
            <a:r>
              <a:rPr lang="en-IN" sz="3600" dirty="0" smtClean="0">
                <a:effectLst>
                  <a:outerShdw blurRad="38100" dist="38100" dir="2700000" algn="tl">
                    <a:srgbClr val="000000">
                      <a:alpha val="43137"/>
                    </a:srgbClr>
                  </a:outerShdw>
                </a:effectLst>
              </a:rPr>
              <a:t>National economy is based on its failure and success.</a:t>
            </a:r>
          </a:p>
        </p:txBody>
      </p:sp>
      <p:sp>
        <p:nvSpPr>
          <p:cNvPr id="4" name="Text Placeholder 3"/>
          <p:cNvSpPr>
            <a:spLocks noGrp="1"/>
          </p:cNvSpPr>
          <p:nvPr>
            <p:ph type="body" sz="half" idx="2"/>
          </p:nvPr>
        </p:nvSpPr>
        <p:spPr>
          <a:xfrm rot="16200000">
            <a:off x="-990599" y="3200399"/>
            <a:ext cx="4953000" cy="1752602"/>
          </a:xfrm>
          <a:effectLst>
            <a:outerShdw blurRad="50800" dist="38100" dir="16200000" rotWithShape="0">
              <a:prstClr val="black">
                <a:alpha val="40000"/>
              </a:prstClr>
            </a:outerShdw>
          </a:effectLst>
        </p:spPr>
        <p:txBody>
          <a:bodyPr>
            <a:normAutofit/>
          </a:bodyPr>
          <a:lstStyle/>
          <a:p>
            <a:r>
              <a:rPr lang="en-IN" sz="9600" i="1" dirty="0" smtClean="0">
                <a:effectLst>
                  <a:outerShdw blurRad="38100" dist="38100" dir="2700000" algn="tl">
                    <a:srgbClr val="000000">
                      <a:alpha val="43137"/>
                    </a:srgbClr>
                  </a:outerShdw>
                </a:effectLst>
              </a:rPr>
              <a:t>BUDGET</a:t>
            </a:r>
            <a:endParaRPr lang="en-IN" sz="96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90267401"/>
      </p:ext>
    </p:extLst>
  </p:cSld>
  <p:clrMapOvr>
    <a:masterClrMapping/>
  </p:clrMapOvr>
  <mc:AlternateContent xmlns:mc="http://schemas.openxmlformats.org/markup-compatibility/2006" xmlns:p14="http://schemas.microsoft.com/office/powerpoint/2010/main">
    <mc:Choice Requires="p14">
      <p:transition spd="slow" p14:dur="3000" advTm="619000">
        <p:cover/>
      </p:transition>
    </mc:Choice>
    <mc:Fallback xmlns="">
      <p:transition spd="slow" advTm="619000">
        <p:cover/>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2000" dirty="0" smtClean="0"/>
              <a:t>1.2</a:t>
            </a:r>
            <a:r>
              <a:rPr lang="en-IN" b="1" i="1" dirty="0" smtClean="0"/>
              <a:t>   WHAT IS BUDGET?</a:t>
            </a:r>
            <a:endParaRPr lang="en-IN" b="1" i="1" dirty="0"/>
          </a:p>
        </p:txBody>
      </p:sp>
      <p:sp>
        <p:nvSpPr>
          <p:cNvPr id="3" name="Content Placeholder 2"/>
          <p:cNvSpPr>
            <a:spLocks noGrp="1"/>
          </p:cNvSpPr>
          <p:nvPr>
            <p:ph idx="1"/>
          </p:nvPr>
        </p:nvSpPr>
        <p:spPr>
          <a:xfrm>
            <a:off x="457200" y="1295400"/>
            <a:ext cx="8229600" cy="5029200"/>
          </a:xfrm>
        </p:spPr>
        <p:txBody>
          <a:bodyPr>
            <a:noAutofit/>
          </a:bodyPr>
          <a:lstStyle/>
          <a:p>
            <a:pPr algn="just">
              <a:buFont typeface="Wingdings" pitchFamily="2" charset="2"/>
              <a:buChar char="v"/>
            </a:pPr>
            <a:r>
              <a:rPr lang="en-IN" sz="4400" dirty="0" smtClean="0">
                <a:effectLst>
                  <a:outerShdw blurRad="38100" dist="38100" dir="2700000" algn="tl">
                    <a:srgbClr val="000000">
                      <a:alpha val="43137"/>
                    </a:srgbClr>
                  </a:outerShdw>
                </a:effectLst>
              </a:rPr>
              <a:t>Budget making is the first step in financial administration.</a:t>
            </a:r>
          </a:p>
          <a:p>
            <a:pPr algn="just">
              <a:buFont typeface="Wingdings" pitchFamily="2" charset="2"/>
              <a:buChar char="v"/>
            </a:pPr>
            <a:r>
              <a:rPr lang="en-IN" sz="4400" dirty="0" smtClean="0">
                <a:effectLst>
                  <a:outerShdw blurRad="38100" dist="38100" dir="2700000" algn="tl">
                    <a:srgbClr val="000000">
                      <a:alpha val="43137"/>
                    </a:srgbClr>
                  </a:outerShdw>
                </a:effectLst>
              </a:rPr>
              <a:t>Policies of Govt. is reflected in the Budget.</a:t>
            </a:r>
          </a:p>
          <a:p>
            <a:pPr algn="just">
              <a:buFont typeface="Wingdings" pitchFamily="2" charset="2"/>
              <a:buChar char="v"/>
            </a:pPr>
            <a:r>
              <a:rPr lang="en-IN" sz="4400" dirty="0" smtClean="0">
                <a:effectLst>
                  <a:outerShdw blurRad="38100" dist="38100" dir="2700000" algn="tl">
                    <a:srgbClr val="000000">
                      <a:alpha val="43137"/>
                    </a:srgbClr>
                  </a:outerShdw>
                </a:effectLst>
              </a:rPr>
              <a:t>The term is derived from the French word </a:t>
            </a:r>
            <a:r>
              <a:rPr lang="en-IN" sz="4400" i="1" u="sng" dirty="0" smtClean="0">
                <a:effectLst>
                  <a:outerShdw blurRad="38100" dist="38100" dir="2700000" algn="tl">
                    <a:srgbClr val="000000">
                      <a:alpha val="43137"/>
                    </a:srgbClr>
                  </a:outerShdw>
                </a:effectLst>
              </a:rPr>
              <a:t>BOUGETTE </a:t>
            </a:r>
            <a:r>
              <a:rPr lang="en-IN" sz="4400" dirty="0">
                <a:effectLst>
                  <a:outerShdw blurRad="38100" dist="38100" dir="2700000" algn="tl">
                    <a:srgbClr val="000000">
                      <a:alpha val="43137"/>
                    </a:srgbClr>
                  </a:outerShdw>
                </a:effectLst>
              </a:rPr>
              <a:t> </a:t>
            </a:r>
            <a:r>
              <a:rPr lang="en-IN" sz="4400" dirty="0" smtClean="0">
                <a:effectLst>
                  <a:outerShdw blurRad="38100" dist="38100" dir="2700000" algn="tl">
                    <a:srgbClr val="000000">
                      <a:alpha val="43137"/>
                    </a:srgbClr>
                  </a:outerShdw>
                </a:effectLst>
              </a:rPr>
              <a:t>- it means leather bag or wallet.</a:t>
            </a:r>
          </a:p>
        </p:txBody>
      </p:sp>
    </p:spTree>
    <p:extLst>
      <p:ext uri="{BB962C8B-B14F-4D97-AF65-F5344CB8AC3E}">
        <p14:creationId xmlns:p14="http://schemas.microsoft.com/office/powerpoint/2010/main" val="3554743901"/>
      </p:ext>
    </p:extLst>
  </p:cSld>
  <p:clrMapOvr>
    <a:masterClrMapping/>
  </p:clrMapOvr>
  <mc:AlternateContent xmlns:mc="http://schemas.openxmlformats.org/markup-compatibility/2006" xmlns:p14="http://schemas.microsoft.com/office/powerpoint/2010/main">
    <mc:Choice Requires="p14">
      <p:transition spd="slow" p14:dur="3000" advTm="619000">
        <p:cover/>
      </p:transition>
    </mc:Choice>
    <mc:Fallback xmlns="">
      <p:transition spd="slow" advTm="619000">
        <p:cove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2000" dirty="0" smtClean="0"/>
              <a:t>1.3 </a:t>
            </a:r>
            <a:r>
              <a:rPr lang="en-IN" b="1" i="1" dirty="0" smtClean="0"/>
              <a:t>    WHAT </a:t>
            </a:r>
            <a:r>
              <a:rPr lang="en-IN" b="1" i="1" dirty="0"/>
              <a:t>IS BUDGET?</a:t>
            </a:r>
            <a:endParaRPr lang="en-IN" dirty="0"/>
          </a:p>
        </p:txBody>
      </p:sp>
      <p:sp>
        <p:nvSpPr>
          <p:cNvPr id="3" name="Content Placeholder 2"/>
          <p:cNvSpPr>
            <a:spLocks noGrp="1"/>
          </p:cNvSpPr>
          <p:nvPr>
            <p:ph idx="1"/>
          </p:nvPr>
        </p:nvSpPr>
        <p:spPr/>
        <p:txBody>
          <a:bodyPr/>
          <a:lstStyle/>
          <a:p>
            <a:pPr algn="just">
              <a:buFont typeface="Wingdings" pitchFamily="2" charset="2"/>
              <a:buChar char="v"/>
            </a:pPr>
            <a:r>
              <a:rPr lang="en-IN" sz="4800" dirty="0">
                <a:effectLst>
                  <a:outerShdw blurRad="38100" dist="38100" dir="2700000" algn="tl">
                    <a:srgbClr val="000000">
                      <a:alpha val="43137"/>
                    </a:srgbClr>
                  </a:outerShdw>
                </a:effectLst>
              </a:rPr>
              <a:t>The term budget was used in 1873 for the first time.</a:t>
            </a:r>
          </a:p>
          <a:p>
            <a:pPr algn="just">
              <a:buFont typeface="Wingdings" pitchFamily="2" charset="2"/>
              <a:buChar char="v"/>
            </a:pPr>
            <a:r>
              <a:rPr lang="en-IN" sz="4800" dirty="0">
                <a:effectLst>
                  <a:outerShdw blurRad="38100" dist="38100" dir="2700000" algn="tl">
                    <a:srgbClr val="000000">
                      <a:alpha val="43137"/>
                    </a:srgbClr>
                  </a:outerShdw>
                </a:effectLst>
              </a:rPr>
              <a:t>It is a statement of the annual income or estimated revenue and expenditure of the Govt.</a:t>
            </a:r>
          </a:p>
          <a:p>
            <a:endParaRPr lang="en-IN" dirty="0"/>
          </a:p>
        </p:txBody>
      </p:sp>
    </p:spTree>
    <p:extLst>
      <p:ext uri="{BB962C8B-B14F-4D97-AF65-F5344CB8AC3E}">
        <p14:creationId xmlns:p14="http://schemas.microsoft.com/office/powerpoint/2010/main" val="254970357"/>
      </p:ext>
    </p:extLst>
  </p:cSld>
  <p:clrMapOvr>
    <a:masterClrMapping/>
  </p:clrMapOvr>
  <mc:AlternateContent xmlns:mc="http://schemas.openxmlformats.org/markup-compatibility/2006" xmlns:p14="http://schemas.microsoft.com/office/powerpoint/2010/main">
    <mc:Choice Requires="p14">
      <p:transition spd="slow" p14:dur="3000" advTm="619000">
        <p:cover/>
      </p:transition>
    </mc:Choice>
    <mc:Fallback xmlns="">
      <p:transition spd="slow" advTm="619000">
        <p:cover/>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2700" b="0" dirty="0" smtClean="0">
                <a:effectLst>
                  <a:outerShdw blurRad="38100" dist="38100" dir="2700000" algn="tl">
                    <a:srgbClr val="000000">
                      <a:alpha val="43137"/>
                    </a:srgbClr>
                  </a:outerShdw>
                </a:effectLst>
              </a:rPr>
              <a:t>1.4</a:t>
            </a:r>
            <a:r>
              <a:rPr lang="en-IN" sz="5400" i="1" u="sng" dirty="0" smtClean="0">
                <a:effectLst>
                  <a:outerShdw blurRad="38100" dist="38100" dir="2700000" algn="tl">
                    <a:srgbClr val="000000">
                      <a:alpha val="43137"/>
                    </a:srgbClr>
                  </a:outerShdw>
                </a:effectLst>
              </a:rPr>
              <a:t/>
            </a:r>
            <a:br>
              <a:rPr lang="en-IN" sz="5400" i="1" u="sng" dirty="0" smtClean="0">
                <a:effectLst>
                  <a:outerShdw blurRad="38100" dist="38100" dir="2700000" algn="tl">
                    <a:srgbClr val="000000">
                      <a:alpha val="43137"/>
                    </a:srgbClr>
                  </a:outerShdw>
                </a:effectLst>
              </a:rPr>
            </a:br>
            <a:r>
              <a:rPr lang="en-IN" sz="5400" i="1" u="sng" dirty="0" smtClean="0">
                <a:effectLst>
                  <a:outerShdw blurRad="38100" dist="38100" dir="2700000" algn="tl">
                    <a:srgbClr val="000000">
                      <a:alpha val="43137"/>
                    </a:srgbClr>
                  </a:outerShdw>
                </a:effectLst>
              </a:rPr>
              <a:t>TAYLOR:</a:t>
            </a:r>
            <a:endParaRPr lang="en-IN" sz="5400" i="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438400" y="273050"/>
            <a:ext cx="6248400" cy="5853113"/>
          </a:xfrm>
        </p:spPr>
        <p:txBody>
          <a:bodyPr/>
          <a:lstStyle/>
          <a:p>
            <a:pPr>
              <a:buFont typeface="Wingdings" pitchFamily="2" charset="2"/>
              <a:buChar char="Ø"/>
            </a:pPr>
            <a:endParaRPr lang="en-IN" dirty="0" smtClean="0"/>
          </a:p>
          <a:p>
            <a:pPr marL="0" indent="0">
              <a:buNone/>
            </a:pPr>
            <a:endParaRPr lang="en-IN" dirty="0"/>
          </a:p>
          <a:p>
            <a:pPr algn="just">
              <a:buFont typeface="Wingdings" pitchFamily="2" charset="2"/>
              <a:buChar char="Ø"/>
            </a:pPr>
            <a:endParaRPr lang="en-IN" sz="4800" i="1" dirty="0" smtClean="0">
              <a:effectLst>
                <a:outerShdw blurRad="38100" dist="38100" dir="2700000" algn="tl">
                  <a:srgbClr val="000000">
                    <a:alpha val="43137"/>
                  </a:srgbClr>
                </a:outerShdw>
              </a:effectLst>
            </a:endParaRPr>
          </a:p>
          <a:p>
            <a:pPr algn="just">
              <a:buFont typeface="Wingdings" pitchFamily="2" charset="2"/>
              <a:buChar char="Ø"/>
            </a:pPr>
            <a:r>
              <a:rPr lang="en-IN" sz="4800" i="1" dirty="0" smtClean="0">
                <a:effectLst>
                  <a:outerShdw blurRad="38100" dist="38100" dir="2700000" algn="tl">
                    <a:srgbClr val="000000">
                      <a:alpha val="43137"/>
                    </a:srgbClr>
                  </a:outerShdw>
                </a:effectLst>
              </a:rPr>
              <a:t>Budget is a financial plan of Government for a definite period.</a:t>
            </a:r>
            <a:endParaRPr lang="en-IN" sz="4800" i="1" dirty="0">
              <a:effectLst>
                <a:outerShdw blurRad="38100" dist="38100" dir="2700000" algn="tl">
                  <a:srgbClr val="000000">
                    <a:alpha val="43137"/>
                  </a:srgbClr>
                </a:outerShdw>
              </a:effectLst>
            </a:endParaRPr>
          </a:p>
        </p:txBody>
      </p:sp>
      <p:sp>
        <p:nvSpPr>
          <p:cNvPr id="4" name="Text Placeholder 3"/>
          <p:cNvSpPr>
            <a:spLocks noGrp="1"/>
          </p:cNvSpPr>
          <p:nvPr>
            <p:ph type="body" sz="half" idx="2"/>
          </p:nvPr>
        </p:nvSpPr>
        <p:spPr>
          <a:xfrm rot="16200000">
            <a:off x="-419100" y="2552700"/>
            <a:ext cx="4419602" cy="2819402"/>
          </a:xfrm>
        </p:spPr>
        <p:txBody>
          <a:bodyPr>
            <a:normAutofit/>
          </a:bodyPr>
          <a:lstStyle/>
          <a:p>
            <a:r>
              <a:rPr lang="en-IN" sz="6600" i="1" dirty="0" smtClean="0">
                <a:effectLst>
                  <a:outerShdw blurRad="38100" dist="38100" dir="2700000" algn="tl">
                    <a:srgbClr val="000000">
                      <a:alpha val="43137"/>
                    </a:srgbClr>
                  </a:outerShdw>
                </a:effectLst>
              </a:rPr>
              <a:t>DEFINITION</a:t>
            </a:r>
            <a:endParaRPr lang="en-IN" sz="66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24697700"/>
      </p:ext>
    </p:extLst>
  </p:cSld>
  <p:clrMapOvr>
    <a:masterClrMapping/>
  </p:clrMapOvr>
  <mc:AlternateContent xmlns:mc="http://schemas.openxmlformats.org/markup-compatibility/2006" xmlns:p14="http://schemas.microsoft.com/office/powerpoint/2010/main">
    <mc:Choice Requires="p14">
      <p:transition spd="slow" p14:dur="3000" advTm="619000">
        <p:cover/>
      </p:transition>
    </mc:Choice>
    <mc:Fallback xmlns="">
      <p:transition spd="slow" advTm="619000">
        <p:cov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0" dirty="0" smtClean="0">
                <a:effectLst>
                  <a:outerShdw blurRad="38100" dist="38100" dir="2700000" algn="tl">
                    <a:srgbClr val="000000">
                      <a:alpha val="43137"/>
                    </a:srgbClr>
                  </a:outerShdw>
                </a:effectLst>
              </a:rPr>
              <a:t>1.5</a:t>
            </a:r>
            <a:r>
              <a:rPr lang="en-IN" sz="5400" i="1" u="sng" dirty="0" smtClean="0">
                <a:effectLst>
                  <a:outerShdw blurRad="38100" dist="38100" dir="2700000" algn="tl">
                    <a:srgbClr val="000000">
                      <a:alpha val="43137"/>
                    </a:srgbClr>
                  </a:outerShdw>
                </a:effectLst>
              </a:rPr>
              <a:t/>
            </a:r>
            <a:br>
              <a:rPr lang="en-IN" sz="5400" i="1" u="sng" dirty="0" smtClean="0">
                <a:effectLst>
                  <a:outerShdw blurRad="38100" dist="38100" dir="2700000" algn="tl">
                    <a:srgbClr val="000000">
                      <a:alpha val="43137"/>
                    </a:srgbClr>
                  </a:outerShdw>
                </a:effectLst>
              </a:rPr>
            </a:br>
            <a:r>
              <a:rPr lang="en-IN" sz="5400" i="1" u="sng" dirty="0" smtClean="0">
                <a:effectLst>
                  <a:outerShdw blurRad="38100" dist="38100" dir="2700000" algn="tl">
                    <a:srgbClr val="000000">
                      <a:alpha val="43137"/>
                    </a:srgbClr>
                  </a:outerShdw>
                </a:effectLst>
              </a:rPr>
              <a:t>DIMOCK:</a:t>
            </a:r>
            <a:endParaRPr lang="en-IN" sz="5400" i="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286000" y="1676400"/>
            <a:ext cx="11201400" cy="4724400"/>
          </a:xfrm>
        </p:spPr>
        <p:txBody>
          <a:bodyPr>
            <a:normAutofit/>
          </a:bodyPr>
          <a:lstStyle/>
          <a:p>
            <a:pPr marL="3543300" lvl="8" indent="0" algn="just">
              <a:buNone/>
            </a:pPr>
            <a:endParaRPr lang="en-IN" sz="3600" dirty="0" smtClean="0">
              <a:effectLst>
                <a:outerShdw blurRad="38100" dist="38100" dir="2700000" algn="tl">
                  <a:srgbClr val="000000">
                    <a:alpha val="43137"/>
                  </a:srgbClr>
                </a:outerShdw>
              </a:effectLst>
            </a:endParaRPr>
          </a:p>
          <a:p>
            <a:pPr marL="3543300" lvl="8" indent="0" algn="just">
              <a:buNone/>
            </a:pPr>
            <a:endParaRPr lang="en-IN" sz="3600" dirty="0">
              <a:effectLst>
                <a:outerShdw blurRad="38100" dist="38100" dir="2700000" algn="tl">
                  <a:srgbClr val="000000">
                    <a:alpha val="43137"/>
                  </a:srgbClr>
                </a:outerShdw>
              </a:effectLst>
            </a:endParaRPr>
          </a:p>
          <a:p>
            <a:pPr marL="3543300" lvl="8" indent="0" algn="just">
              <a:buNone/>
            </a:pPr>
            <a:r>
              <a:rPr lang="en-IN" sz="3600" dirty="0" smtClean="0">
                <a:effectLst>
                  <a:outerShdw blurRad="38100" dist="38100" dir="2700000" algn="tl">
                    <a:srgbClr val="000000">
                      <a:alpha val="43137"/>
                    </a:srgbClr>
                  </a:outerShdw>
                </a:effectLst>
              </a:rPr>
              <a:t>“A sound budget is characterised by responsibility, comprehensiveness, flexibility, reliability and integrity”.</a:t>
            </a:r>
            <a:endParaRPr lang="en-IN" sz="3600" dirty="0">
              <a:effectLst>
                <a:outerShdw blurRad="38100" dist="38100" dir="2700000" algn="tl">
                  <a:srgbClr val="000000">
                    <a:alpha val="43137"/>
                  </a:srgbClr>
                </a:outerShdw>
              </a:effectLst>
            </a:endParaRPr>
          </a:p>
        </p:txBody>
      </p:sp>
      <p:sp>
        <p:nvSpPr>
          <p:cNvPr id="4" name="Text Placeholder 3"/>
          <p:cNvSpPr>
            <a:spLocks noGrp="1"/>
          </p:cNvSpPr>
          <p:nvPr>
            <p:ph type="body" sz="half" idx="2"/>
          </p:nvPr>
        </p:nvSpPr>
        <p:spPr>
          <a:xfrm rot="16200000">
            <a:off x="-284956" y="3094830"/>
            <a:ext cx="3008313" cy="1371602"/>
          </a:xfrm>
        </p:spPr>
        <p:txBody>
          <a:bodyPr>
            <a:normAutofit/>
          </a:bodyPr>
          <a:lstStyle/>
          <a:p>
            <a:r>
              <a:rPr lang="en-IN" sz="4400" i="1" dirty="0" smtClean="0">
                <a:effectLst>
                  <a:outerShdw blurRad="38100" dist="38100" dir="2700000" algn="tl">
                    <a:srgbClr val="000000">
                      <a:alpha val="43137"/>
                    </a:srgbClr>
                  </a:outerShdw>
                </a:effectLst>
              </a:rPr>
              <a:t>DEFINITION</a:t>
            </a:r>
            <a:endParaRPr lang="en-IN" sz="44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46713421"/>
      </p:ext>
    </p:extLst>
  </p:cSld>
  <p:clrMapOvr>
    <a:masterClrMapping/>
  </p:clrMapOvr>
  <mc:AlternateContent xmlns:mc="http://schemas.openxmlformats.org/markup-compatibility/2006" xmlns:p14="http://schemas.microsoft.com/office/powerpoint/2010/main">
    <mc:Choice Requires="p14">
      <p:transition spd="slow" p14:dur="3000" advTm="619000">
        <p:cover/>
      </p:transition>
    </mc:Choice>
    <mc:Fallback xmlns="">
      <p:transition spd="slow" advTm="619000">
        <p:cov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0" dirty="0" smtClean="0">
                <a:effectLst>
                  <a:outerShdw blurRad="38100" dist="38100" dir="2700000" algn="tl">
                    <a:srgbClr val="000000">
                      <a:alpha val="43137"/>
                    </a:srgbClr>
                  </a:outerShdw>
                </a:effectLst>
              </a:rPr>
              <a:t>1.6</a:t>
            </a:r>
            <a:r>
              <a:rPr lang="en-IN" sz="3600" i="1" u="sng" dirty="0" smtClean="0">
                <a:effectLst>
                  <a:outerShdw blurRad="38100" dist="38100" dir="2700000" algn="tl">
                    <a:srgbClr val="000000">
                      <a:alpha val="43137"/>
                    </a:srgbClr>
                  </a:outerShdw>
                </a:effectLst>
              </a:rPr>
              <a:t/>
            </a:r>
            <a:br>
              <a:rPr lang="en-IN" sz="3600" i="1" u="sng" dirty="0" smtClean="0">
                <a:effectLst>
                  <a:outerShdw blurRad="38100" dist="38100" dir="2700000" algn="tl">
                    <a:srgbClr val="000000">
                      <a:alpha val="43137"/>
                    </a:srgbClr>
                  </a:outerShdw>
                </a:effectLst>
              </a:rPr>
            </a:br>
            <a:r>
              <a:rPr lang="en-IN" sz="3600" i="1" u="sng" dirty="0" smtClean="0">
                <a:effectLst>
                  <a:outerShdw blurRad="38100" dist="38100" dir="2700000" algn="tl">
                    <a:srgbClr val="000000">
                      <a:alpha val="43137"/>
                    </a:srgbClr>
                  </a:outerShdw>
                </a:effectLst>
              </a:rPr>
              <a:t>RENE STOWN:</a:t>
            </a:r>
            <a:endParaRPr lang="en-IN" sz="3600" i="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133600" y="273050"/>
            <a:ext cx="6553200" cy="5853113"/>
          </a:xfrm>
        </p:spPr>
        <p:txBody>
          <a:bodyPr>
            <a:normAutofit/>
          </a:bodyPr>
          <a:lstStyle/>
          <a:p>
            <a:pPr algn="just">
              <a:buFont typeface="Wingdings" pitchFamily="2" charset="2"/>
              <a:buChar char="Ø"/>
            </a:pPr>
            <a:endParaRPr lang="en-IN" dirty="0" smtClean="0"/>
          </a:p>
          <a:p>
            <a:pPr algn="just">
              <a:buFont typeface="Wingdings" pitchFamily="2" charset="2"/>
              <a:buChar char="Ø"/>
            </a:pPr>
            <a:endParaRPr lang="en-IN" dirty="0"/>
          </a:p>
          <a:p>
            <a:pPr algn="just">
              <a:buFont typeface="Wingdings" pitchFamily="2" charset="2"/>
              <a:buChar char="Ø"/>
            </a:pPr>
            <a:endParaRPr lang="en-IN" dirty="0" smtClean="0"/>
          </a:p>
          <a:p>
            <a:pPr marL="0" indent="0" algn="just">
              <a:buNone/>
            </a:pPr>
            <a:endParaRPr lang="en-IN" dirty="0"/>
          </a:p>
          <a:p>
            <a:pPr marL="0" indent="0" algn="just">
              <a:buNone/>
            </a:pPr>
            <a:r>
              <a:rPr lang="en-IN" sz="4400" i="1" dirty="0" smtClean="0">
                <a:effectLst>
                  <a:outerShdw blurRad="38100" dist="38100" dir="2700000" algn="tl">
                    <a:srgbClr val="000000">
                      <a:alpha val="43137"/>
                    </a:srgbClr>
                  </a:outerShdw>
                </a:effectLst>
              </a:rPr>
              <a:t>“Budget is a document containing a preliminary approved plan of public Revenue and Expenditure”.  </a:t>
            </a:r>
          </a:p>
          <a:p>
            <a:pPr marL="0" indent="0" algn="just">
              <a:buNone/>
            </a:pPr>
            <a:endParaRPr lang="en-IN" sz="4400" i="1" dirty="0">
              <a:effectLst>
                <a:outerShdw blurRad="38100" dist="38100" dir="2700000" algn="tl">
                  <a:srgbClr val="000000">
                    <a:alpha val="43137"/>
                  </a:srgbClr>
                </a:outerShdw>
              </a:effectLst>
            </a:endParaRPr>
          </a:p>
        </p:txBody>
      </p:sp>
      <p:sp>
        <p:nvSpPr>
          <p:cNvPr id="4" name="Text Placeholder 3"/>
          <p:cNvSpPr>
            <a:spLocks noGrp="1"/>
          </p:cNvSpPr>
          <p:nvPr>
            <p:ph type="body" sz="half" idx="2"/>
          </p:nvPr>
        </p:nvSpPr>
        <p:spPr>
          <a:xfrm rot="16200000">
            <a:off x="-195263" y="2852737"/>
            <a:ext cx="3743328" cy="2590802"/>
          </a:xfrm>
        </p:spPr>
        <p:txBody>
          <a:bodyPr/>
          <a:lstStyle/>
          <a:p>
            <a:r>
              <a:rPr lang="en-IN" sz="5400" i="1" dirty="0" smtClean="0">
                <a:effectLst>
                  <a:outerShdw blurRad="38100" dist="38100" dir="2700000" algn="tl">
                    <a:srgbClr val="000000">
                      <a:alpha val="43137"/>
                    </a:srgbClr>
                  </a:outerShdw>
                </a:effectLst>
              </a:rPr>
              <a:t>DEFINITION</a:t>
            </a:r>
            <a:endParaRPr lang="en-IN" sz="5400" i="1" dirty="0">
              <a:effectLst>
                <a:outerShdw blurRad="38100" dist="38100" dir="2700000" algn="tl">
                  <a:srgbClr val="000000">
                    <a:alpha val="43137"/>
                  </a:srgbClr>
                </a:outerShdw>
              </a:effectLst>
            </a:endParaRPr>
          </a:p>
          <a:p>
            <a:endParaRPr lang="en-IN" dirty="0"/>
          </a:p>
        </p:txBody>
      </p:sp>
    </p:spTree>
    <p:extLst>
      <p:ext uri="{BB962C8B-B14F-4D97-AF65-F5344CB8AC3E}">
        <p14:creationId xmlns:p14="http://schemas.microsoft.com/office/powerpoint/2010/main" val="3418448036"/>
      </p:ext>
    </p:extLst>
  </p:cSld>
  <p:clrMapOvr>
    <a:masterClrMapping/>
  </p:clrMapOvr>
  <mc:AlternateContent xmlns:mc="http://schemas.openxmlformats.org/markup-compatibility/2006" xmlns:p14="http://schemas.microsoft.com/office/powerpoint/2010/main">
    <mc:Choice Requires="p14">
      <p:transition spd="slow" p14:dur="3000" advTm="619000">
        <p:cover/>
      </p:transition>
    </mc:Choice>
    <mc:Fallback xmlns="">
      <p:transition spd="slow" advTm="619000">
        <p:cove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2000" dirty="0" smtClean="0">
                <a:effectLst>
                  <a:outerShdw blurRad="38100" dist="38100" dir="2700000" algn="tl">
                    <a:srgbClr val="000000">
                      <a:alpha val="43137"/>
                    </a:srgbClr>
                  </a:outerShdw>
                </a:effectLst>
              </a:rPr>
              <a:t>1.7      </a:t>
            </a:r>
            <a:r>
              <a:rPr lang="en-IN" i="1" u="sng" dirty="0" smtClean="0">
                <a:effectLst>
                  <a:outerShdw blurRad="38100" dist="38100" dir="2700000" algn="tl">
                    <a:srgbClr val="000000">
                      <a:alpha val="43137"/>
                    </a:srgbClr>
                  </a:outerShdw>
                </a:effectLst>
              </a:rPr>
              <a:t> To sum up:</a:t>
            </a:r>
            <a:endParaRPr lang="en-IN" i="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4754563"/>
          </a:xfrm>
        </p:spPr>
        <p:txBody>
          <a:bodyPr>
            <a:noAutofit/>
          </a:bodyPr>
          <a:lstStyle/>
          <a:p>
            <a:pPr>
              <a:buFont typeface="Wingdings" pitchFamily="2" charset="2"/>
              <a:buChar char="Ø"/>
            </a:pPr>
            <a:r>
              <a:rPr lang="en-IN" sz="3600" dirty="0" smtClean="0"/>
              <a:t>It is a statement of expected revenue and proposed expenditure.</a:t>
            </a:r>
          </a:p>
          <a:p>
            <a:pPr>
              <a:buFont typeface="Wingdings" pitchFamily="2" charset="2"/>
              <a:buChar char="Ø"/>
            </a:pPr>
            <a:r>
              <a:rPr lang="en-IN" sz="3600" dirty="0" smtClean="0"/>
              <a:t>It requires some authority to sanction it.</a:t>
            </a:r>
          </a:p>
          <a:p>
            <a:pPr>
              <a:buFont typeface="Wingdings" pitchFamily="2" charset="2"/>
              <a:buChar char="Ø"/>
            </a:pPr>
            <a:r>
              <a:rPr lang="en-IN" sz="3600" dirty="0" smtClean="0"/>
              <a:t>It is for limited period, generally it is annual. </a:t>
            </a:r>
            <a:endParaRPr lang="en-IN" sz="3600" dirty="0"/>
          </a:p>
          <a:p>
            <a:pPr>
              <a:buFont typeface="Wingdings" pitchFamily="2" charset="2"/>
              <a:buChar char="Ø"/>
            </a:pPr>
            <a:r>
              <a:rPr lang="en-IN" sz="3600" dirty="0" smtClean="0"/>
              <a:t>Thus, budget reflects a plan of government action from the financial point of view.</a:t>
            </a:r>
            <a:endParaRPr lang="en-IN" sz="3600" dirty="0"/>
          </a:p>
        </p:txBody>
      </p:sp>
    </p:spTree>
    <p:extLst>
      <p:ext uri="{BB962C8B-B14F-4D97-AF65-F5344CB8AC3E}">
        <p14:creationId xmlns:p14="http://schemas.microsoft.com/office/powerpoint/2010/main" val="505775574"/>
      </p:ext>
    </p:extLst>
  </p:cSld>
  <p:clrMapOvr>
    <a:masterClrMapping/>
  </p:clrMapOvr>
  <mc:AlternateContent xmlns:mc="http://schemas.openxmlformats.org/markup-compatibility/2006" xmlns:p14="http://schemas.microsoft.com/office/powerpoint/2010/main">
    <mc:Choice Requires="p14">
      <p:transition spd="slow" p14:dur="3000" advTm="619000">
        <p:cover/>
      </p:transition>
    </mc:Choice>
    <mc:Fallback xmlns="">
      <p:transition spd="slow" advTm="619000">
        <p:cov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2000" dirty="0" smtClean="0">
                <a:effectLst>
                  <a:outerShdw blurRad="38100" dist="38100" dir="2700000" algn="tl">
                    <a:srgbClr val="000000">
                      <a:alpha val="43137"/>
                    </a:srgbClr>
                  </a:outerShdw>
                </a:effectLst>
              </a:rPr>
              <a:t>1.8      </a:t>
            </a:r>
            <a:r>
              <a:rPr lang="en-IN" i="1" u="sng" dirty="0" smtClean="0">
                <a:effectLst>
                  <a:outerShdw blurRad="38100" dist="38100" dir="2700000" algn="tl">
                    <a:srgbClr val="000000">
                      <a:alpha val="43137"/>
                    </a:srgbClr>
                  </a:outerShdw>
                </a:effectLst>
              </a:rPr>
              <a:t>PRINCIPLES OF BUDGET:</a:t>
            </a:r>
            <a:endParaRPr lang="en-IN" i="1" u="sng"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371600"/>
            <a:ext cx="8229600" cy="4754563"/>
          </a:xfrm>
        </p:spPr>
        <p:txBody>
          <a:bodyPr>
            <a:noAutofit/>
          </a:bodyPr>
          <a:lstStyle/>
          <a:p>
            <a:pPr marL="0" indent="0" algn="just">
              <a:buNone/>
            </a:pPr>
            <a:r>
              <a:rPr lang="en-IN" sz="3600" dirty="0" smtClean="0"/>
              <a:t>A good budget must be given publicity. It should be clear, comprehensive, specific, realistic and accurate. At the same time the masses should also be given an opportunity to express their view point</a:t>
            </a:r>
          </a:p>
          <a:p>
            <a:pPr>
              <a:buFont typeface="Wingdings" pitchFamily="2" charset="2"/>
              <a:buChar char="Ø"/>
            </a:pPr>
            <a:r>
              <a:rPr lang="en-IN" sz="3600" dirty="0" smtClean="0"/>
              <a:t>It requires some authority to sanction it.</a:t>
            </a:r>
          </a:p>
          <a:p>
            <a:pPr>
              <a:buFont typeface="Wingdings" pitchFamily="2" charset="2"/>
              <a:buChar char="Ø"/>
            </a:pPr>
            <a:r>
              <a:rPr lang="en-IN" sz="3600" dirty="0" smtClean="0"/>
              <a:t>It is for limited period, generally it is annual. </a:t>
            </a:r>
            <a:endParaRPr lang="en-IN" sz="3600" dirty="0"/>
          </a:p>
          <a:p>
            <a:pPr>
              <a:buFont typeface="Wingdings" pitchFamily="2" charset="2"/>
              <a:buChar char="Ø"/>
            </a:pPr>
            <a:r>
              <a:rPr lang="en-IN" sz="3600" dirty="0" smtClean="0"/>
              <a:t>Thus, budget reflects a plan of government action from the financial point of view.</a:t>
            </a:r>
            <a:endParaRPr lang="en-IN" sz="3600" dirty="0"/>
          </a:p>
        </p:txBody>
      </p:sp>
    </p:spTree>
    <p:extLst>
      <p:ext uri="{BB962C8B-B14F-4D97-AF65-F5344CB8AC3E}">
        <p14:creationId xmlns:p14="http://schemas.microsoft.com/office/powerpoint/2010/main" val="3112030732"/>
      </p:ext>
    </p:extLst>
  </p:cSld>
  <p:clrMapOvr>
    <a:masterClrMapping/>
  </p:clrMapOvr>
  <mc:AlternateContent xmlns:mc="http://schemas.openxmlformats.org/markup-compatibility/2006" xmlns:p14="http://schemas.microsoft.com/office/powerpoint/2010/main">
    <mc:Choice Requires="p14">
      <p:transition spd="slow" p14:dur="3000" advTm="619000">
        <p:cover/>
      </p:transition>
    </mc:Choice>
    <mc:Fallback xmlns="">
      <p:transition spd="slow" advTm="619000">
        <p:cover/>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273</Words>
  <Application>Microsoft Office PowerPoint</Application>
  <PresentationFormat>On-screen Show (4:3)</PresentationFormat>
  <Paragraphs>43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1.1 INTRODUCTION</vt:lpstr>
      <vt:lpstr>1.2   WHAT IS BUDGET?</vt:lpstr>
      <vt:lpstr>1.3     WHAT IS BUDGET?</vt:lpstr>
      <vt:lpstr>1.4 TAYLOR:</vt:lpstr>
      <vt:lpstr>1.5 DIMOCK:</vt:lpstr>
      <vt:lpstr>1.6 RENE STOWN:</vt:lpstr>
      <vt:lpstr>1.7       To sum up:</vt:lpstr>
      <vt:lpstr>1.8      PRINCIPLES OF BUDGET: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dc:title>
  <dc:creator>User</dc:creator>
  <cp:lastModifiedBy>User</cp:lastModifiedBy>
  <cp:revision>27</cp:revision>
  <dcterms:created xsi:type="dcterms:W3CDTF">2006-08-16T00:00:00Z</dcterms:created>
  <dcterms:modified xsi:type="dcterms:W3CDTF">2016-02-03T02:54:38Z</dcterms:modified>
</cp:coreProperties>
</file>