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30290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Empedocles and the Elements of the Universe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510802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Empedocles was a pre-Socratic philosopher who lived in ancient Greece. He proposed that the universe was composed of four fundamental elements: earth, air, fire, and water. These elements were driven by the opposing forces of love and strife, which governed the cyclical nature of existence.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655439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05796"/>
            <a:ext cx="65984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 Four Classical Elements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744510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9743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Earth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454717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Solid, stable, and grounded, representing the physical world.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744510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29743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Air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3454717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Invisible, flowing, and ever-changing, representing the realm of ideas and thoughts.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972883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67783" y="520267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Fire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7783" y="5683091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Energetic, transformative, and purifying, representing passion and spirit.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972883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20267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Water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5683091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Fluid, adaptable, and life-giving, representing the cycle of birth, death, and rebirth.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7495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12708" y="3019663"/>
            <a:ext cx="5974199" cy="6186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72"/>
              </a:lnSpc>
              <a:buNone/>
            </a:pPr>
            <a:r>
              <a:rPr lang="en-US" sz="3898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 Forces of Love and Strife</a:t>
            </a:r>
            <a:endParaRPr lang="en-US" sz="3898" dirty="0"/>
          </a:p>
        </p:txBody>
      </p:sp>
      <p:sp>
        <p:nvSpPr>
          <p:cNvPr id="6" name="Shape 3"/>
          <p:cNvSpPr/>
          <p:nvPr/>
        </p:nvSpPr>
        <p:spPr>
          <a:xfrm>
            <a:off x="7295317" y="3935254"/>
            <a:ext cx="39529" cy="3749635"/>
          </a:xfrm>
          <a:prstGeom prst="roundRect">
            <a:avLst>
              <a:gd name="adj" fmla="val 225403"/>
            </a:avLst>
          </a:prstGeom>
          <a:solidFill>
            <a:srgbClr val="D1C8C6"/>
          </a:solidFill>
          <a:ln/>
        </p:spPr>
      </p:sp>
      <p:sp>
        <p:nvSpPr>
          <p:cNvPr id="7" name="Shape 4"/>
          <p:cNvSpPr/>
          <p:nvPr/>
        </p:nvSpPr>
        <p:spPr>
          <a:xfrm>
            <a:off x="6399431" y="4292798"/>
            <a:ext cx="692944" cy="39529"/>
          </a:xfrm>
          <a:prstGeom prst="roundRect">
            <a:avLst>
              <a:gd name="adj" fmla="val 225403"/>
            </a:avLst>
          </a:prstGeom>
          <a:solidFill>
            <a:srgbClr val="D1C8C6"/>
          </a:solidFill>
          <a:ln/>
        </p:spPr>
      </p:sp>
      <p:sp>
        <p:nvSpPr>
          <p:cNvPr id="8" name="Shape 5"/>
          <p:cNvSpPr/>
          <p:nvPr/>
        </p:nvSpPr>
        <p:spPr>
          <a:xfrm>
            <a:off x="7092375" y="4089916"/>
            <a:ext cx="445413" cy="445413"/>
          </a:xfrm>
          <a:prstGeom prst="roundRect">
            <a:avLst>
              <a:gd name="adj" fmla="val 2000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59538" y="4127063"/>
            <a:ext cx="111085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339" dirty="0"/>
          </a:p>
        </p:txBody>
      </p:sp>
      <p:sp>
        <p:nvSpPr>
          <p:cNvPr id="10" name="Text 7"/>
          <p:cNvSpPr/>
          <p:nvPr/>
        </p:nvSpPr>
        <p:spPr>
          <a:xfrm>
            <a:off x="3751183" y="4133136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36"/>
              </a:lnSpc>
              <a:buNone/>
            </a:pPr>
            <a:r>
              <a:rPr lang="en-US" sz="194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Love</a:t>
            </a:r>
            <a:endParaRPr lang="en-US" sz="1949" dirty="0"/>
          </a:p>
        </p:txBody>
      </p:sp>
      <p:sp>
        <p:nvSpPr>
          <p:cNvPr id="11" name="Text 8"/>
          <p:cNvSpPr/>
          <p:nvPr/>
        </p:nvSpPr>
        <p:spPr>
          <a:xfrm>
            <a:off x="2612708" y="4561165"/>
            <a:ext cx="3613428" cy="95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94"/>
              </a:lnSpc>
              <a:buNone/>
            </a:pPr>
            <a:r>
              <a:rPr lang="en-US" sz="1559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binding force that draws the elements together, creating harmony and unity.</a:t>
            </a:r>
            <a:endParaRPr lang="en-US" sz="1559" dirty="0"/>
          </a:p>
        </p:txBody>
      </p:sp>
      <p:sp>
        <p:nvSpPr>
          <p:cNvPr id="12" name="Shape 9"/>
          <p:cNvSpPr/>
          <p:nvPr/>
        </p:nvSpPr>
        <p:spPr>
          <a:xfrm>
            <a:off x="7537787" y="5282565"/>
            <a:ext cx="692944" cy="39529"/>
          </a:xfrm>
          <a:prstGeom prst="roundRect">
            <a:avLst>
              <a:gd name="adj" fmla="val 225403"/>
            </a:avLst>
          </a:prstGeom>
          <a:solidFill>
            <a:srgbClr val="D1C8C6"/>
          </a:solidFill>
          <a:ln/>
        </p:spPr>
      </p:sp>
      <p:sp>
        <p:nvSpPr>
          <p:cNvPr id="13" name="Shape 10"/>
          <p:cNvSpPr/>
          <p:nvPr/>
        </p:nvSpPr>
        <p:spPr>
          <a:xfrm>
            <a:off x="7092375" y="5079683"/>
            <a:ext cx="445413" cy="445413"/>
          </a:xfrm>
          <a:prstGeom prst="roundRect">
            <a:avLst>
              <a:gd name="adj" fmla="val 2000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39298" y="5116830"/>
            <a:ext cx="151448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339" dirty="0"/>
          </a:p>
        </p:txBody>
      </p:sp>
      <p:sp>
        <p:nvSpPr>
          <p:cNvPr id="15" name="Text 12"/>
          <p:cNvSpPr/>
          <p:nvPr/>
        </p:nvSpPr>
        <p:spPr>
          <a:xfrm>
            <a:off x="8404027" y="5122902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94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Strife</a:t>
            </a:r>
            <a:endParaRPr lang="en-US" sz="1949" dirty="0"/>
          </a:p>
        </p:txBody>
      </p:sp>
      <p:sp>
        <p:nvSpPr>
          <p:cNvPr id="16" name="Text 13"/>
          <p:cNvSpPr/>
          <p:nvPr/>
        </p:nvSpPr>
        <p:spPr>
          <a:xfrm>
            <a:off x="8404027" y="5550932"/>
            <a:ext cx="3613547" cy="95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559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divisive force that separates the elements, leading to change and disintegration.</a:t>
            </a:r>
            <a:endParaRPr lang="en-US" sz="1559" dirty="0"/>
          </a:p>
        </p:txBody>
      </p:sp>
      <p:sp>
        <p:nvSpPr>
          <p:cNvPr id="17" name="Shape 14"/>
          <p:cNvSpPr/>
          <p:nvPr/>
        </p:nvSpPr>
        <p:spPr>
          <a:xfrm>
            <a:off x="6399431" y="6268403"/>
            <a:ext cx="692944" cy="39529"/>
          </a:xfrm>
          <a:prstGeom prst="roundRect">
            <a:avLst>
              <a:gd name="adj" fmla="val 225403"/>
            </a:avLst>
          </a:prstGeom>
          <a:solidFill>
            <a:srgbClr val="D1C8C6"/>
          </a:solidFill>
          <a:ln/>
        </p:spPr>
      </p:sp>
      <p:sp>
        <p:nvSpPr>
          <p:cNvPr id="18" name="Shape 15"/>
          <p:cNvSpPr/>
          <p:nvPr/>
        </p:nvSpPr>
        <p:spPr>
          <a:xfrm>
            <a:off x="7092375" y="6065520"/>
            <a:ext cx="445413" cy="445413"/>
          </a:xfrm>
          <a:prstGeom prst="roundRect">
            <a:avLst>
              <a:gd name="adj" fmla="val 2000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42512" y="6102668"/>
            <a:ext cx="145018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339" dirty="0"/>
          </a:p>
        </p:txBody>
      </p:sp>
      <p:sp>
        <p:nvSpPr>
          <p:cNvPr id="20" name="Text 17"/>
          <p:cNvSpPr/>
          <p:nvPr/>
        </p:nvSpPr>
        <p:spPr>
          <a:xfrm>
            <a:off x="3751183" y="6108740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36"/>
              </a:lnSpc>
              <a:buNone/>
            </a:pPr>
            <a:r>
              <a:rPr lang="en-US" sz="194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 Cycle</a:t>
            </a:r>
            <a:endParaRPr lang="en-US" sz="1949" dirty="0"/>
          </a:p>
        </p:txBody>
      </p:sp>
      <p:sp>
        <p:nvSpPr>
          <p:cNvPr id="21" name="Text 18"/>
          <p:cNvSpPr/>
          <p:nvPr/>
        </p:nvSpPr>
        <p:spPr>
          <a:xfrm>
            <a:off x="2612708" y="6536769"/>
            <a:ext cx="3613428" cy="95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94"/>
              </a:lnSpc>
              <a:buNone/>
            </a:pPr>
            <a:r>
              <a:rPr lang="en-US" sz="1559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interplay of love and strife drives the cyclical nature of existence, constantly transforming the universe.</a:t>
            </a:r>
            <a:endParaRPr lang="en-US" sz="15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72377"/>
            <a:ext cx="75216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 Cyclical Nature of Existence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011091"/>
            <a:ext cx="2638544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60163" y="4233029"/>
            <a:ext cx="21942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Birth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0163" y="4713446"/>
            <a:ext cx="219420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coming together of the elements under the influence of love.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537" y="3011091"/>
            <a:ext cx="2638663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898707" y="4233029"/>
            <a:ext cx="21943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Growth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898707" y="4713446"/>
            <a:ext cx="219432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flourishing and development of the created entities.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011091"/>
            <a:ext cx="2638544" cy="8886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37371" y="4233029"/>
            <a:ext cx="21942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Decay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537371" y="4713446"/>
            <a:ext cx="219420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separation of the elements under the influence of strife.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3744" y="3011091"/>
            <a:ext cx="2638663" cy="88868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175915" y="4233029"/>
            <a:ext cx="21943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Death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175915" y="4713446"/>
            <a:ext cx="219432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dissolution of the created entities, leading to a return to the cycle.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9187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Reincarnation and the Transmigration of Souls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Reincarnation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2054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Empedocles believed in the concept of reincarnation, where the soul or essence of a being is reborn into a new form.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Transmigration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2054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soul could move between different types of beings, including humans, animals, and even plants, as part of the cyclical nature of existence.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Purification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205407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cycle of reincarnation was seen as a process of purification, where the soul could eventually reach a state of harmony and unity with the cosmos.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6447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Empedocles' Influence on Early Western Philosophy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5403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25635" y="3581995"/>
            <a:ext cx="1246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616643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Pre-Socratic Thought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097060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Empedocles was a pioneering figure in pre-Socratic philosophy, laying the groundwork for later thinkers.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5403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95248" y="3581995"/>
            <a:ext cx="1699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616643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Pluralism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4097060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His concept of the four elements as the fundamental building blocks of the universe influenced the development of pluralist philosophical thought.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5403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91055" y="3581995"/>
            <a:ext cx="162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616643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Cyclical Worldview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4097060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Empedocles' ideas about the cyclical nature of existence and the role of love and strife shaped early perspectives on the origins and development of the cosmos.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0231"/>
            <a:ext cx="1030152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Empedocles and Modern Scientific Thought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988945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766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Elemental Theory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24695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Empedocles' concept of the four elements anticipates the modern understanding of the periodic table and the fundamental building blocks of matter.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988945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766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Thermodynamics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246959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His ideas about the cyclical nature of existence and the opposing forces of love and strife resonate with the principles of thermodynamics and the conservation of energy.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988945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7665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Ecology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246959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Empedocles' holistic view of the universe as a interconnected system of elements and forces influenced the development of modern ecological thought.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38263"/>
            <a:ext cx="85011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 Enduring Legacy of Empedocles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476976"/>
            <a:ext cx="10554414" cy="4414361"/>
          </a:xfrm>
          <a:prstGeom prst="roundRect">
            <a:avLst>
              <a:gd name="adj" fmla="val 226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2484596"/>
            <a:ext cx="10539174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2625447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Philosophical Influence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2625447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Empedocles' ideas laid the foundation for the development of Western philosophy, inspiring later thinkers like Plato and Aristotle.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045613" y="3832503"/>
            <a:ext cx="10539174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67783" y="397335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Scientific Insights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3973354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His conceptual framework anticipated modern scientific concepts, from the periodic table to thermodynamics and ecology.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45613" y="5180409"/>
            <a:ext cx="10539174" cy="170330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67783" y="5321260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Holistic Worldview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5321260"/>
            <a:ext cx="482143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Empedocles' vision of the universe as a dynamic, interconnected system continues to resonate with contemporary holistic and systems-based approaches.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572</Words>
  <Application>Microsoft Office PowerPoint</Application>
  <PresentationFormat>Custom</PresentationFormat>
  <Paragraphs>69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</cp:lastModifiedBy>
  <cp:revision>2</cp:revision>
  <dcterms:created xsi:type="dcterms:W3CDTF">2024-04-24T18:09:42Z</dcterms:created>
  <dcterms:modified xsi:type="dcterms:W3CDTF">2024-04-24T18:11:15Z</dcterms:modified>
</cp:coreProperties>
</file>